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embeddedFontLst>
    <p:embeddedFont>
      <p:font typeface="Do Hyeon"/>
      <p:regular r:id="rId20"/>
    </p:embeddedFont>
    <p:embeddedFont>
      <p:font typeface="Nanum Gothic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0040F7D-F943-47AB-A3A8-245CA6393009}">
  <a:tblStyle styleId="{10040F7D-F943-47AB-A3A8-245CA63930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Hyeon-regular.fntdata"/><Relationship Id="rId11" Type="http://schemas.openxmlformats.org/officeDocument/2006/relationships/slide" Target="slides/slide5.xml"/><Relationship Id="rId22" Type="http://schemas.openxmlformats.org/officeDocument/2006/relationships/font" Target="fonts/NanumGothic-bold.fntdata"/><Relationship Id="rId10" Type="http://schemas.openxmlformats.org/officeDocument/2006/relationships/slide" Target="slides/slide4.xml"/><Relationship Id="rId21" Type="http://schemas.openxmlformats.org/officeDocument/2006/relationships/font" Target="fonts/NanumGothic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69e6531c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안녕하세요. 벌꿀오소리팀 팀장을 맡은 윤동준입니다. 저희 프로젝트 이름은 HEROs입니다. </a:t>
            </a:r>
            <a:endParaRPr/>
          </a:p>
        </p:txBody>
      </p:sp>
      <p:sp>
        <p:nvSpPr>
          <p:cNvPr id="82" name="Google Shape;82;g8369e6531c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369e6531c_1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8369e6531c_14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369e6531c_9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8369e6531c_9_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369e6531c_18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여러 활동을 할 때 우리는 종종 도와줄 사람이 한 명 더 있으면 좋겠다고 느끼는 경우가 있다.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예를 들어 무거운 짐을 옮길 때 지인들이 도와주면 제일 좋지만, 매번 도와주기는 힘들다.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 게다가 알바천국과 같은 시스템에서 이런 간단한 도움에 구인공고를 내기에도 무리가 따른다.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그래서 간단한 도움이 필요할 때 도와주는 사람을 구할 수 있는 웹사이트를 만들기로 하였다.</a:t>
            </a:r>
            <a:endParaRPr/>
          </a:p>
        </p:txBody>
      </p:sp>
      <p:sp>
        <p:nvSpPr>
          <p:cNvPr id="190" name="Google Shape;190;g8369e6531c_18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369e6531c_9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8369e6531c_9_1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369e6531c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목차는 첫번째로 저희 팀원들</a:t>
            </a:r>
            <a:endParaRPr/>
          </a:p>
        </p:txBody>
      </p:sp>
      <p:sp>
        <p:nvSpPr>
          <p:cNvPr id="91" name="Google Shape;91;g8369e6531c_9_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369e6531c_9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8369e6531c_9_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369e6531c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여러 활동을 할 때 우리는 종종 도와줄 사람이 한 명 더 있으면 좋겠다고 느끼는 경우가 있다.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예를 들어 무거운 짐을 옮길 때 지인들이 도와주면 제일 좋지만, 매번 도와주기는 힘들다.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 게다가 알바천국과 같은 시스템에서 이런 간단한 도움에 구인공고를 내기에도 무리가 따른다.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그래서 간단한 도움이 필요할 때 도와주는 사람을 구할 수 있는 웹사이트를 만들기로 하였다.</a:t>
            </a:r>
            <a:endParaRPr/>
          </a:p>
        </p:txBody>
      </p:sp>
      <p:sp>
        <p:nvSpPr>
          <p:cNvPr id="122" name="Google Shape;122;g8369e6531c_1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369e6531c_9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8369e6531c_9_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369e6531c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8369e6531c_5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369e6531c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8369e6531c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369e6531c_1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8369e6531c_18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69e6531c_1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8369e6531c_18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jpg"/><Relationship Id="rId6" Type="http://schemas.openxmlformats.org/officeDocument/2006/relationships/image" Target="../media/image2.jp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3372753" y="2240410"/>
            <a:ext cx="5446501" cy="1230370"/>
            <a:chOff x="4220891" y="2239285"/>
            <a:chExt cx="5446501" cy="1230370"/>
          </a:xfrm>
        </p:grpSpPr>
        <p:sp>
          <p:nvSpPr>
            <p:cNvPr id="85" name="Google Shape;85;p13"/>
            <p:cNvSpPr txBox="1"/>
            <p:nvPr/>
          </p:nvSpPr>
          <p:spPr>
            <a:xfrm>
              <a:off x="4220892" y="2239285"/>
              <a:ext cx="54465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900">
                  <a:solidFill>
                    <a:schemeClr val="lt1"/>
                  </a:solidFill>
                </a:rPr>
                <a:t>HEROs</a:t>
              </a:r>
              <a:endParaRPr sz="4100"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4220891" y="3100355"/>
              <a:ext cx="544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</a:rPr>
                <a:t>Honey Badger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" name="Google Shape;87;p13"/>
          <p:cNvCxnSpPr/>
          <p:nvPr/>
        </p:nvCxnSpPr>
        <p:spPr>
          <a:xfrm>
            <a:off x="490331" y="5615608"/>
            <a:ext cx="1121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13"/>
          <p:cNvSpPr txBox="1"/>
          <p:nvPr/>
        </p:nvSpPr>
        <p:spPr>
          <a:xfrm>
            <a:off x="490331" y="5746268"/>
            <a:ext cx="56058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Subject : </a:t>
            </a:r>
            <a:r>
              <a:rPr lang="ko-KR" sz="1600">
                <a:solidFill>
                  <a:schemeClr val="lt1"/>
                </a:solidFill>
              </a:rPr>
              <a:t>소프트웨어공학 - 권영우 교수님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</a:t>
            </a:r>
            <a:r>
              <a:rPr lang="ko-KR" sz="1600">
                <a:solidFill>
                  <a:schemeClr val="lt1"/>
                </a:solidFill>
              </a:rPr>
              <a:t>원</a:t>
            </a: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sz="1600">
                <a:solidFill>
                  <a:schemeClr val="lt1"/>
                </a:solidFill>
              </a:rPr>
              <a:t>박재성 이상목 이준병 이진우 윤동준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2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22"/>
          <p:cNvSpPr txBox="1"/>
          <p:nvPr/>
        </p:nvSpPr>
        <p:spPr>
          <a:xfrm>
            <a:off x="2962384" y="62406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 Case Diagram</a:t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438" y="1359165"/>
            <a:ext cx="4676775" cy="48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3"/>
          <p:cNvCxnSpPr/>
          <p:nvPr/>
        </p:nvCxnSpPr>
        <p:spPr>
          <a:xfrm>
            <a:off x="3061252" y="764615"/>
            <a:ext cx="0" cy="519956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23"/>
          <p:cNvSpPr txBox="1"/>
          <p:nvPr/>
        </p:nvSpPr>
        <p:spPr>
          <a:xfrm>
            <a:off x="31010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Benefit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BENEFIT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3925200" y="1959000"/>
            <a:ext cx="3283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수요자 측면</a:t>
            </a:r>
            <a:endParaRPr sz="30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간단한 도움이 필요할 때 사람을 쉽게 구할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프로필과 별점 기능으로 원하는 사람을 선택할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8121000" y="1959000"/>
            <a:ext cx="30216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공급</a:t>
            </a:r>
            <a:r>
              <a:rPr lang="ko-KR" sz="30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자 측면</a:t>
            </a:r>
            <a:endParaRPr sz="30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주변의 간단한 일을 도와주며 수익을 기대할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시간 및 지역별 분류 기능으로 알맞은 일을 고를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4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3" name="Google Shape;193;p24"/>
          <p:cNvSpPr txBox="1"/>
          <p:nvPr/>
        </p:nvSpPr>
        <p:spPr>
          <a:xfrm>
            <a:off x="31009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Work Plan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3385942" y="1287835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00" y="2111675"/>
            <a:ext cx="8996697" cy="26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3372678" y="3038805"/>
            <a:ext cx="54466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25"/>
          <p:cNvCxnSpPr/>
          <p:nvPr/>
        </p:nvCxnSpPr>
        <p:spPr>
          <a:xfrm>
            <a:off x="490331" y="5615608"/>
            <a:ext cx="1121133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5" y="207225"/>
            <a:ext cx="11211347" cy="54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490331" y="5746268"/>
            <a:ext cx="5605669" cy="785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>
                <a:solidFill>
                  <a:schemeClr val="lt1"/>
                </a:solidFill>
              </a:rPr>
              <a:t>Subject : 소프트웨어공학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>
                <a:solidFill>
                  <a:schemeClr val="lt1"/>
                </a:solidFill>
              </a:rPr>
              <a:t>조원 : 박재성 이상목 이준병 이진우 윤동준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3372750" y="1894600"/>
            <a:ext cx="5446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900"/>
              <a:t>★</a:t>
            </a:r>
            <a:r>
              <a:rPr b="1" lang="ko-KR" sz="5900">
                <a:solidFill>
                  <a:srgbClr val="FF0000"/>
                </a:solidFill>
              </a:rPr>
              <a:t>감</a:t>
            </a:r>
            <a:r>
              <a:rPr b="1" i="0" lang="ko-KR" sz="5900" u="none" cap="none" strike="noStrike">
                <a:solidFill>
                  <a:srgbClr val="0000FF"/>
                </a:solidFill>
              </a:rPr>
              <a:t>사</a:t>
            </a:r>
            <a:r>
              <a:rPr b="1" i="0" lang="ko-KR" sz="5900" u="none" cap="none" strike="noStrike">
                <a:solidFill>
                  <a:srgbClr val="00FF00"/>
                </a:solidFill>
              </a:rPr>
              <a:t>합</a:t>
            </a:r>
            <a:r>
              <a:rPr b="1" i="0" lang="ko-KR" sz="5900" u="none" cap="none" strike="noStrike">
                <a:solidFill>
                  <a:srgbClr val="FF00FF"/>
                </a:solidFill>
              </a:rPr>
              <a:t>니</a:t>
            </a:r>
            <a:r>
              <a:rPr b="1" i="0" lang="ko-KR" sz="5900" u="none" cap="none" strike="noStrike">
                <a:solidFill>
                  <a:srgbClr val="FFFF00"/>
                </a:solidFill>
              </a:rPr>
              <a:t>다</a:t>
            </a:r>
            <a:r>
              <a:rPr lang="ko-KR" sz="5900"/>
              <a:t>★</a:t>
            </a:r>
            <a:endParaRPr b="0" i="0" sz="5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0404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313550" y="381018"/>
            <a:ext cx="544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chemeClr val="lt1"/>
                </a:solidFill>
              </a:rPr>
              <a:t>INDEX</a:t>
            </a:r>
            <a:endParaRPr sz="3400"/>
          </a:p>
        </p:txBody>
      </p:sp>
      <p:sp>
        <p:nvSpPr>
          <p:cNvPr id="94" name="Google Shape;94;p14"/>
          <p:cNvSpPr txBox="1"/>
          <p:nvPr/>
        </p:nvSpPr>
        <p:spPr>
          <a:xfrm>
            <a:off x="3667400" y="1613705"/>
            <a:ext cx="54465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About Us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Introduction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User Story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Use Case 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Benefit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Workplan</a:t>
            </a:r>
            <a:endParaRPr sz="3600">
              <a:solidFill>
                <a:schemeClr val="lt1"/>
              </a:solidFill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3479900" y="1215925"/>
            <a:ext cx="5113800" cy="7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3061252" y="764615"/>
            <a:ext cx="0" cy="519956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15"/>
          <p:cNvSpPr txBox="1"/>
          <p:nvPr/>
        </p:nvSpPr>
        <p:spPr>
          <a:xfrm>
            <a:off x="3100909" y="703040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ABOUT US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3396742" y="1287760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3396750" y="39285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윤동준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220825" y="39285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박재성                                                             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7044925" y="3929850"/>
            <a:ext cx="1350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이진우 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721850" y="39285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이상목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0275763" y="39298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이준병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3770275" y="6257925"/>
            <a:ext cx="828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838" y="4240600"/>
            <a:ext cx="1350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6988" y="4251050"/>
            <a:ext cx="1350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마법전대 마지렌쟈(파워레인저 매직포스) / &lt;파워레인저 매직포스&gt;의 ..."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350" y="4251050"/>
            <a:ext cx="13605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추억의 전대물 파워레인저 매직포스" id="112" name="Google Shape;112;p15"/>
          <p:cNvPicPr preferRelativeResize="0"/>
          <p:nvPr/>
        </p:nvPicPr>
        <p:blipFill rotWithShape="1">
          <a:blip r:embed="rId6">
            <a:alphaModFix/>
          </a:blip>
          <a:srcRect b="0" l="1895" r="1904" t="0"/>
          <a:stretch/>
        </p:blipFill>
        <p:spPr>
          <a:xfrm>
            <a:off x="5306350" y="1528138"/>
            <a:ext cx="468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5494900" y="6260550"/>
            <a:ext cx="983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블루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7257076" y="6260550"/>
            <a:ext cx="983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팀원 그린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8882500" y="6260550"/>
            <a:ext cx="11130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핑크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0590000" y="6257925"/>
            <a:ext cx="983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옐로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3675" y="4251050"/>
            <a:ext cx="1350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6700" y="4251038"/>
            <a:ext cx="1350000" cy="18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ABOUT US</a:t>
            </a:r>
            <a:endParaRPr u="sng"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6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16"/>
          <p:cNvSpPr txBox="1"/>
          <p:nvPr/>
        </p:nvSpPr>
        <p:spPr>
          <a:xfrm>
            <a:off x="31009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3385942" y="1287835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3614550" y="2143075"/>
            <a:ext cx="7962600" cy="30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3F3F3"/>
                </a:solidFill>
              </a:rPr>
              <a:t> </a:t>
            </a:r>
            <a:r>
              <a:rPr b="1" lang="ko-KR" sz="2500">
                <a:solidFill>
                  <a:srgbClr val="F3F3F3"/>
                </a:solidFill>
              </a:rPr>
              <a:t> </a:t>
            </a:r>
            <a:endParaRPr b="1" sz="2500">
              <a:solidFill>
                <a:srgbClr val="F3F3F3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F3F3F3"/>
                </a:solidFill>
              </a:rPr>
              <a:t>간단한 심부름 혹은 부탁을 들어주는 </a:t>
            </a:r>
            <a:endParaRPr sz="2500">
              <a:solidFill>
                <a:srgbClr val="F3F3F3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F3F3F3"/>
                </a:solidFill>
              </a:rPr>
              <a:t>알바 주선 웹사이트</a:t>
            </a:r>
            <a:endParaRPr sz="25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/>
          </a:p>
        </p:txBody>
      </p:sp>
      <p:sp>
        <p:nvSpPr>
          <p:cNvPr id="128" name="Google Shape;128;p16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INTRODUCTION</a:t>
            </a:r>
            <a:endParaRPr u="sng"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7"/>
          <p:cNvCxnSpPr/>
          <p:nvPr/>
        </p:nvCxnSpPr>
        <p:spPr>
          <a:xfrm>
            <a:off x="3061252" y="764615"/>
            <a:ext cx="0" cy="519956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17"/>
          <p:cNvSpPr txBox="1"/>
          <p:nvPr/>
        </p:nvSpPr>
        <p:spPr>
          <a:xfrm>
            <a:off x="3101009" y="764615"/>
            <a:ext cx="90909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User Story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3243475" y="1277900"/>
            <a:ext cx="8806200" cy="53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F3F3F3"/>
                </a:solidFill>
              </a:rPr>
              <a:t>[마이페이지]</a:t>
            </a:r>
            <a:endParaRPr b="1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</a:t>
            </a:r>
            <a:r>
              <a:rPr lang="ko-KR" sz="1300">
                <a:solidFill>
                  <a:srgbClr val="F3F3F3"/>
                </a:solidFill>
              </a:rPr>
              <a:t>사용자, 나는 회원가입/탈퇴를 하고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</a:t>
            </a:r>
            <a:r>
              <a:rPr lang="ko-KR" sz="1300">
                <a:solidFill>
                  <a:srgbClr val="F3F3F3"/>
                </a:solidFill>
              </a:rPr>
              <a:t>나는 로그인/로그아웃을 하고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내 프로필을 작성하고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이력서를 적고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동네를 바꾸고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동네 설정을 하고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상대방의 정보를 알고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즐겨찾기 기능을 하고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lt1"/>
                </a:solidFill>
              </a:rPr>
              <a:t>[</a:t>
            </a:r>
            <a:r>
              <a:rPr b="1" lang="ko-KR">
                <a:solidFill>
                  <a:schemeClr val="lt1"/>
                </a:solidFill>
              </a:rPr>
              <a:t>알림이]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사용자, 나는 알림을 받거나 끄고 싶다.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사용자, 나는 일의 진행 상황을 알고 싶다. 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chemeClr val="lt1"/>
                </a:solidFill>
              </a:rPr>
              <a:t>As 사용자, 나는 일의 진행 상황을 알리고 싶다.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>
                <a:solidFill>
                  <a:schemeClr val="lt1"/>
                </a:solidFill>
              </a:rPr>
              <a:t>[</a:t>
            </a:r>
            <a:r>
              <a:rPr b="1" lang="ko-KR">
                <a:solidFill>
                  <a:srgbClr val="FFFFFF"/>
                </a:solidFill>
              </a:rPr>
              <a:t>리뷰 및 평점]</a:t>
            </a:r>
            <a:endParaRPr b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리뷰를 남기고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리뷰를 보고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다른 사용자를 신고하고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사이트에서 실제 거래가 얼마나 있었는지 확인하고 싶다.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USER STORY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8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18"/>
          <p:cNvSpPr txBox="1"/>
          <p:nvPr/>
        </p:nvSpPr>
        <p:spPr>
          <a:xfrm>
            <a:off x="31010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User Story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3243475" y="1277900"/>
            <a:ext cx="8806200" cy="54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>
                <a:solidFill>
                  <a:srgbClr val="FFFFFF"/>
                </a:solidFill>
              </a:rPr>
              <a:t>[기타]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핸드폰으로 보고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동네 회원 수를 알고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운영자에게 질문하고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공지사항을 읽고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시작페이지로 가고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lt1"/>
                </a:solidFill>
              </a:rPr>
              <a:t>[운영]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규칙에 어긋나는 글을 지울 수 있어야 한다. 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회원가입 신청을 승인/거절할 수 있어야 한다. 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악성 회원을 탈퇴시킬 수 있어야 한다.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문의사항을 읽고 답변할 수 있어야 한다.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공지사항에 글 쓸 권한이 있어야 한다.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회원들에게 정보를 공지할 수 있어야 한다.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관리자 전용 페이지로 여러 관리를 한 번에 하고 싶다.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명예의 멤버를 지정할 수 있어야 한다.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불량회원에게 로그인 불가 조치를 넣을 수 있다.</a:t>
            </a:r>
            <a:endParaRPr sz="13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경고를 줄 수 있어야 한다.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USER STORY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19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19"/>
          <p:cNvSpPr txBox="1"/>
          <p:nvPr/>
        </p:nvSpPr>
        <p:spPr>
          <a:xfrm>
            <a:off x="3061259" y="535240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 Case Description</a:t>
            </a:r>
            <a:endParaRPr/>
          </a:p>
        </p:txBody>
      </p:sp>
      <p:graphicFrame>
        <p:nvGraphicFramePr>
          <p:cNvPr id="151" name="Google Shape;151;p19"/>
          <p:cNvGraphicFramePr/>
          <p:nvPr/>
        </p:nvGraphicFramePr>
        <p:xfrm>
          <a:off x="7740000" y="111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958200"/>
                <a:gridCol w="3059400"/>
              </a:tblGrid>
              <a:tr h="34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게시판 글 올리기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시스템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 중 구인이나 구직이 필요한 경우 게시판에 글을 올린다.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로그인이 되어있어야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게시판에 글이 등록된다.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게시판에 글이 등록되지 않는다.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1.게시판의 글쓰기 버튼을 누른다.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2.사용자가 구인/구직 하고 싶은 지역을 설정한다.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3.사용자가 구인을 할 지 구직을 할 지 선택한다.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4.사용자가 하고자 하는 일의 카테고리를 분류한다.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5.구체적인 글을 입력한다.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6.등록하기 버튼을 누른다.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7.시스템이 게시판에 사용자의 글을 등록한다.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 지역을 잘 못 설정한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2a.1 ‘지역을 확인해주세요’ 메시지를 출력한다.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2a.2 개인정보 수정 UC를 실행한다.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2" name="Google Shape;152;p19"/>
          <p:cNvGraphicFramePr/>
          <p:nvPr/>
        </p:nvGraphicFramePr>
        <p:xfrm>
          <a:off x="3314088" y="1119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829700"/>
                <a:gridCol w="3187900"/>
              </a:tblGrid>
              <a:tr h="30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로그인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인증시스템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사용자가 홈페이지를 이용할 권한을 갖기 위해 로그인한다.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회원가입을 한 상태여야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탈퇴한 회원이 아니어야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사용자의 로그인 정보가 서버에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 한 회원으로서 시스템을 사용할 수 있다.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1.사용자는 ID입력창에 ID를 입력한다.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2.사용자는 비밀번호입력창에 비밀번호를 입력한다.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3.모두 입력한 것을 확인하고 로그인 버튼을 클릭한다.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4.시스템은 입력받은 사용자 ID와 비밀번호 정보가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   일치하는지 확인한다.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5.사용자는 로그인 한 회원으로서 시스템을 사용한다.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8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 정보가 일치하지 않을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4a.1 로그인 실패 메시지를 사용자에게 출력한다.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4a.2 기본흐름 1로 돌아간다.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" name="Google Shape;153;p19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0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59" name="Google Shape;159;p20"/>
          <p:cNvGraphicFramePr/>
          <p:nvPr/>
        </p:nvGraphicFramePr>
        <p:xfrm>
          <a:off x="7740000" y="111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837000"/>
                <a:gridCol w="3180600"/>
              </a:tblGrid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별점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사용자1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사용자2, 시스템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구인/구직한 서로의 사용자들이 별점을 매긴다.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사용자들이 로그인 되어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사용자1과 2는 구인자,구직자로서 서비스를 이용한 상태여야한다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사용자들이 서로의 별점을 평가한다.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</a:t>
                      </a: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서비스가 끝난 후  사용자1이 사용자2에 대하여 별점을 매긴다.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2.시스템은 사용자1이 매긴 별점을 사용자2의 정보에 등록한다.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3.시스템은 별점을 매긴 사용자1에게 정해진 포인트를 제공한다.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1a.별점을 매기지 않는경우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1a.1 사용자2의 정보에 별점을 등록하지 않고 별점 유스케이스를 종료한다.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0" name="Google Shape;160;p20"/>
          <p:cNvGraphicFramePr/>
          <p:nvPr/>
        </p:nvGraphicFramePr>
        <p:xfrm>
          <a:off x="3315600" y="111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829725"/>
                <a:gridCol w="3187875"/>
              </a:tblGrid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알림이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사용자에게 주요 알림사항이 있는지 확인한다.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로그인이 되어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알림 상태를 확인할 수 있다.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시스템에서 알림 데이터가 있는지 확인한다.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 알림 데이터를 표시한다.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  알림 데이터가 없는경우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1a.1 알림이 UC를 종료한다.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Google Shape;161;p20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1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" name="Google Shape;167;p21"/>
          <p:cNvSpPr txBox="1"/>
          <p:nvPr/>
        </p:nvSpPr>
        <p:spPr>
          <a:xfrm>
            <a:off x="2867146" y="62406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8" name="Google Shape;168;p21"/>
          <p:cNvGraphicFramePr/>
          <p:nvPr/>
        </p:nvGraphicFramePr>
        <p:xfrm>
          <a:off x="3315600" y="111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829700"/>
                <a:gridCol w="3187900"/>
              </a:tblGrid>
              <a:tr h="38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문의하기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사용자가 운영자에게 자신의 조건을 피력할 수 있는 창구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로그인이 되어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문의 정보가 서버로 발송 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사용자는 문의하기 버튼을 누른다.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 문의하기 카테고리를 선택한다.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 문의사항 제목/내용을 작성한다.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4.전송버튼을 누른다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5. 서버로 문의 내용이 발송 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 카테고리를 선택하지 않은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2a.1 카테고리를 선택해주세요 경고 메시지를 띄운다.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2a.2 기본흐름 2로 돌아간다.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 제목/내용 중의 한 Text가 없는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4a.1 빈 공간을 작성해 주세요 경고 메시지를 띄운다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4a.2 기본흐름 3으로 돌아간다.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9" name="Google Shape;169;p21"/>
          <p:cNvGraphicFramePr/>
          <p:nvPr/>
        </p:nvGraphicFramePr>
        <p:xfrm>
          <a:off x="7740000" y="111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829700"/>
                <a:gridCol w="3187900"/>
              </a:tblGrid>
              <a:tr h="38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회원정지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운영자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시스템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운영자가 불량 회원을 탈퇴처리 한다.  //불량 회원 기준 명확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운영자가 관리자 페이지로 접속한다.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특정 회원의 계정정지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운영자가 회원관리 버튼을 클릭한다.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 운영자가 검색창에 불량 회원을 검색한다.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 운영자가 회원 탈퇴 버튼을 누른다..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 시스템은 회원을 탈퇴 처리하고 회원정보를 삭제한다.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0" name="Google Shape;170;p21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